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Comfortaa Regular"/>
      <p:regular r:id="rId34"/>
      <p:bold r:id="rId35"/>
    </p:embeddedFont>
    <p:embeddedFont>
      <p:font typeface="Calligraffitti"/>
      <p:regular r:id="rId36"/>
    </p:embeddedFont>
    <p:embeddedFont>
      <p:font typeface="Comforta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9" roundtripDataSignature="AMtx7mgkgRdY/Dk3gVTk45yVKP0sq3di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226AE42-6EE3-4637-81BB-8DA86CA5665F}">
  <a:tblStyle styleId="{1226AE42-6EE3-4637-81BB-8DA86CA5665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ComfortaaRegular-bold.fntdata"/><Relationship Id="rId12" Type="http://schemas.openxmlformats.org/officeDocument/2006/relationships/slide" Target="slides/slide6.xml"/><Relationship Id="rId34" Type="http://schemas.openxmlformats.org/officeDocument/2006/relationships/font" Target="fonts/ComfortaaRegular-regular.fntdata"/><Relationship Id="rId15" Type="http://schemas.openxmlformats.org/officeDocument/2006/relationships/slide" Target="slides/slide9.xml"/><Relationship Id="rId37" Type="http://schemas.openxmlformats.org/officeDocument/2006/relationships/font" Target="fonts/Comfortaa-regular.fntdata"/><Relationship Id="rId14" Type="http://schemas.openxmlformats.org/officeDocument/2006/relationships/slide" Target="slides/slide8.xml"/><Relationship Id="rId36" Type="http://schemas.openxmlformats.org/officeDocument/2006/relationships/font" Target="fonts/Calligraffitti-regular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Comforta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5db89aa6b_1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5db89aa6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75db89aa6b_1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db89a9f5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5db89a9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75db89a9f5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9a17a697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9a17a6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7b9a17a697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b9a17a697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b9a17a69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7b9a17a697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9a17a697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b9a17a69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7b9a17a697_0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b9a17a69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b9a17a69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7b9a17a69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c297460cc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g6c297460cc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g6c297460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Reasons: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520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US auto market continues to growth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520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Limited new car models available in the market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520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The Mustang was the best-selling sports car in the U.S. in 2018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79400" lvl="0" marL="520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Stable demand for new cars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db89aa6b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g75db89aa6b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g75db89aa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c297460cc_0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g6c297460cc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6c297460c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c3cdd47c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g6c3cdd47c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g6c3cdd47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b9a17a69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g7b9a17a69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7b9a17a6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c297460cc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g6c297460cc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g6c297460c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c297460c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g6c297460c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6c297460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c297460cc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g6c297460cc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g6c297460c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c297460cc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g6c297460cc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g6c297460c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5db89aa6b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g75db89aa6b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75db89aa6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4"/>
          <p:cNvSpPr txBox="1"/>
          <p:nvPr>
            <p:ph type="ctrTitle"/>
          </p:nvPr>
        </p:nvSpPr>
        <p:spPr>
          <a:xfrm>
            <a:off x="1619250" y="908050"/>
            <a:ext cx="6048375" cy="750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" type="subTitle"/>
          </p:nvPr>
        </p:nvSpPr>
        <p:spPr>
          <a:xfrm>
            <a:off x="1619250" y="1628775"/>
            <a:ext cx="6048375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/>
          <p:nvPr>
            <p:ph type="title"/>
          </p:nvPr>
        </p:nvSpPr>
        <p:spPr>
          <a:xfrm>
            <a:off x="1258888" y="188913"/>
            <a:ext cx="7129462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" type="body"/>
          </p:nvPr>
        </p:nvSpPr>
        <p:spPr>
          <a:xfrm rot="5400000">
            <a:off x="2339182" y="45245"/>
            <a:ext cx="5327650" cy="748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/>
          <p:nvPr>
            <p:ph type="title"/>
          </p:nvPr>
        </p:nvSpPr>
        <p:spPr>
          <a:xfrm rot="5400000">
            <a:off x="4679157" y="2385219"/>
            <a:ext cx="6264275" cy="1871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" type="body"/>
          </p:nvPr>
        </p:nvSpPr>
        <p:spPr>
          <a:xfrm rot="5400000">
            <a:off x="858838" y="588963"/>
            <a:ext cx="6264275" cy="546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title"/>
          </p:nvPr>
        </p:nvSpPr>
        <p:spPr>
          <a:xfrm>
            <a:off x="1258888" y="188913"/>
            <a:ext cx="7129462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body"/>
          </p:nvPr>
        </p:nvSpPr>
        <p:spPr>
          <a:xfrm>
            <a:off x="1258888" y="1125538"/>
            <a:ext cx="7488237" cy="532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1258888" y="188913"/>
            <a:ext cx="7129462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1258888" y="1125538"/>
            <a:ext cx="3667125" cy="532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24" name="Google Shape;24;p27"/>
          <p:cNvSpPr txBox="1"/>
          <p:nvPr>
            <p:ph idx="2" type="body"/>
          </p:nvPr>
        </p:nvSpPr>
        <p:spPr>
          <a:xfrm>
            <a:off x="5078413" y="1125538"/>
            <a:ext cx="3668712" cy="532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28" name="Google Shape;28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29" name="Google Shape;29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30" name="Google Shape;30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1258888" y="188913"/>
            <a:ext cx="7129462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37" name="Google Shape;3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title"/>
          </p:nvPr>
        </p:nvSpPr>
        <p:spPr>
          <a:xfrm>
            <a:off x="1258888" y="188913"/>
            <a:ext cx="7129462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body"/>
          </p:nvPr>
        </p:nvSpPr>
        <p:spPr>
          <a:xfrm>
            <a:off x="1258888" y="1125538"/>
            <a:ext cx="7488237" cy="5327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porsche.com/usa/models/911/911-gts-models/911-carrera-gt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db89aa6b_1_23"/>
          <p:cNvSpPr txBox="1"/>
          <p:nvPr>
            <p:ph type="title"/>
          </p:nvPr>
        </p:nvSpPr>
        <p:spPr>
          <a:xfrm>
            <a:off x="344400" y="382775"/>
            <a:ext cx="8235600" cy="64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>
                <a:latin typeface="Calligraffitti"/>
                <a:ea typeface="Calligraffitti"/>
                <a:cs typeface="Calligraffitti"/>
                <a:sym typeface="Calligraffitti"/>
              </a:rPr>
              <a:t>2021 Ford Mustang Mach-E electric SUV</a:t>
            </a:r>
            <a:endParaRPr sz="3600"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pic>
        <p:nvPicPr>
          <p:cNvPr id="129" name="Google Shape;129;g75db89aa6b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5" y="1519575"/>
            <a:ext cx="8730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db89a9f5_0_1"/>
          <p:cNvSpPr txBox="1"/>
          <p:nvPr>
            <p:ph idx="1" type="body"/>
          </p:nvPr>
        </p:nvSpPr>
        <p:spPr>
          <a:xfrm>
            <a:off x="489850" y="1334075"/>
            <a:ext cx="7259100" cy="4929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Mustang Mach-E GT Performance Edition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459 horsepower, from two electric motors, one powering the back wheels, the other powering the front. 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Zero to 60 miles an hour in roughly 3.5 seconds(a time similar to </a:t>
            </a:r>
            <a:r>
              <a:rPr lang="en-US" sz="1800">
                <a:solidFill>
                  <a:srgbClr val="FFFFFF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a Porsche 911 GTS</a:t>
            </a: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Ability for hands-free driving on the highway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 charger network will have over 12,000 charging stations.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Can seat up to four people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Est. MSRP Starting at $60,000.(</a:t>
            </a:r>
            <a:r>
              <a:rPr b="1" lang="en-US" sz="1800">
                <a:latin typeface="Comfortaa"/>
                <a:ea typeface="Comfortaa"/>
                <a:cs typeface="Comfortaa"/>
                <a:sym typeface="Comfortaa"/>
              </a:rPr>
              <a:t>Performance Edition</a:t>
            </a: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A0A0A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778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g75db89a9f5_0_1"/>
          <p:cNvSpPr txBox="1"/>
          <p:nvPr>
            <p:ph type="title"/>
          </p:nvPr>
        </p:nvSpPr>
        <p:spPr>
          <a:xfrm>
            <a:off x="344700" y="730450"/>
            <a:ext cx="8799300" cy="1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ligraffitti"/>
                <a:ea typeface="Calligraffitti"/>
                <a:cs typeface="Calligraffitti"/>
                <a:sym typeface="Calligraffitti"/>
              </a:rPr>
              <a:t>About the 2021 Ford Mustang Mach-E electric SUV</a:t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b9a17a697_0_10"/>
          <p:cNvSpPr txBox="1"/>
          <p:nvPr>
            <p:ph idx="1" type="body"/>
          </p:nvPr>
        </p:nvSpPr>
        <p:spPr>
          <a:xfrm>
            <a:off x="489850" y="1334075"/>
            <a:ext cx="7259100" cy="4929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A0A0A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778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1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g7b9a17a697_0_10"/>
          <p:cNvSpPr txBox="1"/>
          <p:nvPr>
            <p:ph type="title"/>
          </p:nvPr>
        </p:nvSpPr>
        <p:spPr>
          <a:xfrm>
            <a:off x="390100" y="1619125"/>
            <a:ext cx="87993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9048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Calligraffitti"/>
                <a:ea typeface="Calligraffitti"/>
                <a:cs typeface="Calligraffitti"/>
                <a:sym typeface="Calligraffitti"/>
              </a:rPr>
              <a:t>2021 Ford Mustang Mach-E vs. Audi E-Tron, Jaguar I-Pace and Tesla Model 3</a:t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l">
              <a:lnSpc>
                <a:spcPct val="119048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9048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graphicFrame>
        <p:nvGraphicFramePr>
          <p:cNvPr id="144" name="Google Shape;144;g7b9a17a697_0_10"/>
          <p:cNvGraphicFramePr/>
          <p:nvPr/>
        </p:nvGraphicFramePr>
        <p:xfrm>
          <a:off x="160775" y="244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{1226AE42-6EE3-4637-81BB-8DA86CA5665F}</a:tableStyleId>
              </a:tblPr>
              <a:tblGrid>
                <a:gridCol w="1369675"/>
                <a:gridCol w="966850"/>
                <a:gridCol w="920825"/>
                <a:gridCol w="955325"/>
                <a:gridCol w="1185550"/>
                <a:gridCol w="1622950"/>
                <a:gridCol w="1680475"/>
              </a:tblGrid>
              <a:tr h="998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Model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Length (in)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Width (in)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Height (in)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Wheelbase (in)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Rear cargo space (cu-ft)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Front cargo space (cu-ft)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19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Audi E-Tron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193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76.3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65.5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115.1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28.5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Some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98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Ford Mustang Mach-E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186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63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117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29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4.8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19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Jaguar I-Pace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184.3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74.6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61.3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117.7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25.3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Some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19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Tesla Model 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184.8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72.8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56.8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113.2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145" name="Google Shape;145;g7b9a17a697_0_10"/>
          <p:cNvSpPr txBox="1"/>
          <p:nvPr/>
        </p:nvSpPr>
        <p:spPr>
          <a:xfrm>
            <a:off x="390100" y="1853750"/>
            <a:ext cx="7458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DIMENSIONS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b9a17a697_0_23"/>
          <p:cNvSpPr txBox="1"/>
          <p:nvPr>
            <p:ph type="title"/>
          </p:nvPr>
        </p:nvSpPr>
        <p:spPr>
          <a:xfrm>
            <a:off x="390100" y="177100"/>
            <a:ext cx="8799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9048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9048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52" name="Google Shape;152;g7b9a17a697_0_23"/>
          <p:cNvSpPr txBox="1"/>
          <p:nvPr/>
        </p:nvSpPr>
        <p:spPr>
          <a:xfrm>
            <a:off x="390100" y="780750"/>
            <a:ext cx="7458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Powertrain</a:t>
            </a:r>
            <a:endParaRPr b="1" sz="2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FFFF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153" name="Google Shape;153;g7b9a17a697_0_23"/>
          <p:cNvGraphicFramePr/>
          <p:nvPr/>
        </p:nvGraphicFramePr>
        <p:xfrm>
          <a:off x="280350" y="78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{1226AE42-6EE3-4637-81BB-8DA86CA5665F}</a:tableStyleId>
              </a:tblPr>
              <a:tblGrid>
                <a:gridCol w="1647275"/>
                <a:gridCol w="1053475"/>
                <a:gridCol w="1273750"/>
                <a:gridCol w="1359975"/>
                <a:gridCol w="967275"/>
                <a:gridCol w="2405325"/>
              </a:tblGrid>
              <a:tr h="84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Battery size (kWh)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Max range (mi, US est.)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Number of electric motors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Motor locations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Battery location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3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Audi E-Tron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95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204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Front, rear axles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Floor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3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Ford Mustang Mach-E (SR)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75.7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210-230 (est.)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1-2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Front, rear axles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Floor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3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Ford Mustang Mach-E (ER)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98.8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235-300 (est.)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1-2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Front, rear axles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Floor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3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Jaguar I-Pace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90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234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Front, rear axles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Floor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3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Tesla Model 3 Standard Range Plus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54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250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1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Rear axle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Floor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3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Tesla Model 3 Performance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75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310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2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Front, rear axles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100">
                          <a:solidFill>
                            <a:srgbClr val="FFFFFF"/>
                          </a:solidFill>
                        </a:rPr>
                        <a:t>Floor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9a17a697_0_36"/>
          <p:cNvSpPr txBox="1"/>
          <p:nvPr>
            <p:ph type="title"/>
          </p:nvPr>
        </p:nvSpPr>
        <p:spPr>
          <a:xfrm>
            <a:off x="390100" y="177100"/>
            <a:ext cx="87993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9048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9048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60" name="Google Shape;160;g7b9a17a697_0_36"/>
          <p:cNvSpPr txBox="1"/>
          <p:nvPr/>
        </p:nvSpPr>
        <p:spPr>
          <a:xfrm>
            <a:off x="390100" y="780750"/>
            <a:ext cx="7458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161" name="Google Shape;161;g7b9a17a697_0_36"/>
          <p:cNvGraphicFramePr/>
          <p:nvPr/>
        </p:nvGraphicFramePr>
        <p:xfrm>
          <a:off x="152400" y="104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{1226AE42-6EE3-4637-81BB-8DA86CA5665F}</a:tableStyleId>
              </a:tblPr>
              <a:tblGrid>
                <a:gridCol w="2054350"/>
                <a:gridCol w="1338250"/>
                <a:gridCol w="1338250"/>
                <a:gridCol w="1737400"/>
                <a:gridCol w="1173900"/>
                <a:gridCol w="1232600"/>
              </a:tblGrid>
              <a:tr h="100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Model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Power (hp)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Torque (lb-ft)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Acceleration, 0-60mph (sec)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Top speed (mph)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Drag coefficient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6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Audi E-Tron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355 (402 overboost)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414 (490 overboost)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124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0.3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7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Ford Mustang Mach-E (ER AWD)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332 (est.)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417 (est.)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5.5 (est.)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TBA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TBA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001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Ford Mustang Mach-E GT Performance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459 (est.)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612 (est.)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3.5 (est.)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TBA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TBA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19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Jaguar I-Pace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394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512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124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0.29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7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Tesla Model 3 Standard Range Plus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283 (est.)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307 (est.)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5.3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140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0.23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7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Tesla Model 3 Performance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473 (est.)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471 (est.)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162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0.23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162" name="Google Shape;162;g7b9a17a697_0_36"/>
          <p:cNvSpPr txBox="1"/>
          <p:nvPr/>
        </p:nvSpPr>
        <p:spPr>
          <a:xfrm>
            <a:off x="304800" y="304800"/>
            <a:ext cx="40212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PERFORMANCE</a:t>
            </a:r>
            <a:endParaRPr b="1" sz="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b9a17a697_0_47"/>
          <p:cNvSpPr txBox="1"/>
          <p:nvPr/>
        </p:nvSpPr>
        <p:spPr>
          <a:xfrm>
            <a:off x="390100" y="780750"/>
            <a:ext cx="7458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FFFF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graphicFrame>
        <p:nvGraphicFramePr>
          <p:cNvPr id="169" name="Google Shape;169;g7b9a17a697_0_47"/>
          <p:cNvGraphicFramePr/>
          <p:nvPr/>
        </p:nvGraphicFramePr>
        <p:xfrm>
          <a:off x="118850" y="155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{1226AE42-6EE3-4637-81BB-8DA86CA5665F}</a:tableStyleId>
              </a:tblPr>
              <a:tblGrid>
                <a:gridCol w="3910800"/>
                <a:gridCol w="4888500"/>
              </a:tblGrid>
              <a:tr h="98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Lineup starting price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8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Audi E-Tron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$74,800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8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Ford Mustang Mach-E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$40,000 to $50,000 (est.)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8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Jaguar I-Pace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$69,500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98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Tesla Model 3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91425">
                    <a:lnR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600">
                          <a:solidFill>
                            <a:srgbClr val="FFFFFF"/>
                          </a:solidFill>
                        </a:rPr>
                        <a:t>$39,490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7625" marB="47625" marR="190500" marL="190500">
                    <a:lnL cap="flat" cmpd="sng" w="9525">
                      <a:solidFill>
                        <a:srgbClr val="DBDBD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170" name="Google Shape;170;g7b9a17a697_0_47"/>
          <p:cNvSpPr txBox="1"/>
          <p:nvPr/>
        </p:nvSpPr>
        <p:spPr>
          <a:xfrm>
            <a:off x="304800" y="304800"/>
            <a:ext cx="35517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PRICE</a:t>
            </a:r>
            <a:endParaRPr b="1" sz="3200">
              <a:solidFill>
                <a:srgbClr val="FFFFFF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c297460cc_0_72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Audiences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77" name="Google Shape;177;g6c297460cc_0_72"/>
          <p:cNvSpPr txBox="1"/>
          <p:nvPr>
            <p:ph idx="1" type="body"/>
          </p:nvPr>
        </p:nvSpPr>
        <p:spPr>
          <a:xfrm>
            <a:off x="1908175" y="771100"/>
            <a:ext cx="7056300" cy="6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b="1" lang="en-US" sz="2200">
                <a:solidFill>
                  <a:srgbClr val="262626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Primary Target Audience:</a:t>
            </a:r>
            <a:endParaRPr b="1" sz="2200">
              <a:solidFill>
                <a:srgbClr val="262626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Gender: Males</a:t>
            </a:r>
            <a:endParaRPr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Age: 25-35 years old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Single/Unmarried Men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Annual Income: &gt; $40,000</a:t>
            </a:r>
            <a:endParaRPr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Location: Metropolitan Areas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Looking to impress with a stylish and sporty car that is also fuel </a:t>
            </a: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efficient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lang="en-US" sz="1800">
                <a:solidFill>
                  <a:srgbClr val="262626"/>
                </a:solidFill>
              </a:rPr>
              <a:t> </a:t>
            </a:r>
            <a:endParaRPr sz="1800">
              <a:solidFill>
                <a:srgbClr val="262626"/>
              </a:solidFill>
            </a:endParaRPr>
          </a:p>
          <a:p>
            <a:pPr indent="0" lvl="0" marL="1143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b="1" lang="en-US" sz="2200">
                <a:solidFill>
                  <a:srgbClr val="262626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Secondary Target Audience:</a:t>
            </a:r>
            <a:r>
              <a:rPr b="1" lang="en-US" sz="2400">
                <a:solidFill>
                  <a:srgbClr val="262626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 </a:t>
            </a:r>
            <a:endParaRPr b="1" sz="2400">
              <a:solidFill>
                <a:srgbClr val="262626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Gender: Males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Age: 36-50 years old </a:t>
            </a:r>
            <a:endParaRPr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Annual Income: &gt; $70,000 </a:t>
            </a:r>
            <a:endParaRPr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Married with kids.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Location: Metropolitan Areas </a:t>
            </a:r>
            <a:endParaRPr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Looking at a car that is fuel </a:t>
            </a: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efficient, </a:t>
            </a: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good for a family but still sporty for himself; believe in the Mustang dream/history; m</a:t>
            </a: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uscle</a:t>
            </a:r>
            <a:r>
              <a:rPr lang="en-US" sz="16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car fan</a:t>
            </a:r>
            <a:endParaRPr sz="16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Business/</a:t>
            </a: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Marketing Objective 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84" name="Google Shape;184;p11"/>
          <p:cNvSpPr txBox="1"/>
          <p:nvPr>
            <p:ph idx="1" type="body"/>
          </p:nvPr>
        </p:nvSpPr>
        <p:spPr>
          <a:xfrm>
            <a:off x="1908175" y="908050"/>
            <a:ext cx="70563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Marketing Objective :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Enhance brand awareness 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Increase sales of the Mustang in 2020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-"/>
            </a:pPr>
            <a:r>
              <a:rPr b="1"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Moving the company from a -10.1% to 0% in sales.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-"/>
            </a:pPr>
            <a:r>
              <a:rPr b="1"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Selling 6,000 units </a:t>
            </a: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in the U.S.</a:t>
            </a:r>
            <a:endParaRPr b="1"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Aim to reach at least 70% of our primary target customers through social media channels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Can </a:t>
            </a: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measure</a:t>
            </a: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this goal by the number of people that client on the ads to inquire about the Mustang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Talk to 10,000 people in the </a:t>
            </a: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dealership</a:t>
            </a: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Can measure this goal by the number of people that come to the </a:t>
            </a: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dealership</a:t>
            </a:r>
            <a:r>
              <a:rPr lang="en-US" sz="18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that come in to test drive the car.</a:t>
            </a:r>
            <a:endParaRPr sz="18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5db89aa6b_0_9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Current Marketing </a:t>
            </a: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Strategy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91" name="Google Shape;191;g75db89aa6b_0_9"/>
          <p:cNvSpPr txBox="1"/>
          <p:nvPr>
            <p:ph idx="1" type="body"/>
          </p:nvPr>
        </p:nvSpPr>
        <p:spPr>
          <a:xfrm>
            <a:off x="1908175" y="950200"/>
            <a:ext cx="70563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Current Marketing Budget: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$14 billion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Ford executives pointed to several areas of its marketing strategy that need to be addressed: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This includes improving digital capabilities and ROI (Return on Investment) on media and better optimizing yield management in incentives programs through regionalization and personalization.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Ford executives made the decision to stop selling most sedans comes as consumers are opting for larger vehicles, like pickups, SUVs and crossovers, which are more profitable for the company.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c297460cc_0_96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Recommended Marketing Strategy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98" name="Google Shape;198;g6c297460cc_0_96"/>
          <p:cNvSpPr txBox="1"/>
          <p:nvPr>
            <p:ph idx="1" type="body"/>
          </p:nvPr>
        </p:nvSpPr>
        <p:spPr>
          <a:xfrm>
            <a:off x="1908175" y="908050"/>
            <a:ext cx="7056300" cy="56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Key Marketing Strategy: Social Media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•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Use social media to support media </a:t>
            </a: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advertisement, sales promotions and news</a:t>
            </a: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Key Elements: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-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Creating an o</a:t>
            </a: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fficial</a:t>
            </a: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account for the Mustang on Instagram and Youtube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There are </a:t>
            </a: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official</a:t>
            </a: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accounts for the Mustang on Twitter and Facebook. 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-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Encourage users to tag Ford in their pictures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-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Monitor comments and activities on social media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-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Create hashtags for: 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#mustang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#mustangmach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#mustangelcetric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Place display ads on social media for users that research Ford Mustang or Ford Performance</a:t>
            </a:r>
            <a:endParaRPr b="0"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2641350" y="1873200"/>
            <a:ext cx="38613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>
                <a:latin typeface="Calligraffitti"/>
                <a:ea typeface="Calligraffitti"/>
                <a:cs typeface="Calligraffitti"/>
                <a:sym typeface="Calligraffitti"/>
              </a:rPr>
              <a:t>Group #10:</a:t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000">
                <a:latin typeface="Calligraffitti"/>
                <a:ea typeface="Calligraffitti"/>
                <a:cs typeface="Calligraffitti"/>
                <a:sym typeface="Calligraffitti"/>
              </a:rPr>
              <a:t>A</a:t>
            </a:r>
            <a:r>
              <a:rPr b="0" lang="en-US" sz="2000">
                <a:latin typeface="Calligraffitti"/>
                <a:ea typeface="Calligraffitti"/>
                <a:cs typeface="Calligraffitti"/>
                <a:sym typeface="Calligraffitti"/>
              </a:rPr>
              <a:t>nkit Singh</a:t>
            </a:r>
            <a:endParaRPr b="0" sz="2000"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sz="1800"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sz="1800"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lang="en-US" sz="1400">
                <a:latin typeface="Calligraffitti"/>
                <a:ea typeface="Calligraffitti"/>
                <a:cs typeface="Calligraffitti"/>
                <a:sym typeface="Calligraffitti"/>
              </a:rPr>
              <a:t>12/09/2019</a:t>
            </a:r>
            <a:endParaRPr b="0" sz="1400"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4">
            <a:alphaModFix/>
          </a:blip>
          <a:srcRect b="6268" l="10335" r="9477" t="5679"/>
          <a:stretch/>
        </p:blipFill>
        <p:spPr>
          <a:xfrm>
            <a:off x="2926087" y="232125"/>
            <a:ext cx="3291825" cy="1308300"/>
          </a:xfrm>
          <a:prstGeom prst="rect">
            <a:avLst/>
          </a:prstGeom>
          <a:noFill/>
          <a:ln>
            <a:noFill/>
          </a:ln>
          <a:effectLst>
            <a:outerShdw blurRad="1243013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Recommended Marketing Strategy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205" name="Google Shape;205;p16"/>
          <p:cNvSpPr txBox="1"/>
          <p:nvPr>
            <p:ph idx="1" type="body"/>
          </p:nvPr>
        </p:nvSpPr>
        <p:spPr>
          <a:xfrm>
            <a:off x="2087700" y="1118425"/>
            <a:ext cx="7056300" cy="4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Another</a:t>
            </a: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Marketing Strategy: Traditional channels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Key Elements: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-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Print Media -  Magazines and Newspapers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Appear in auto section of newspapers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Appear in popular car magazines 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-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Events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Appear at the regional auto shows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 -    Television and radio commercials: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omfortaa"/>
              <a:buChar char="–"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Appear on ABC, FOX and NBC channels during news programming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c3cdd47c6_0_0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Marketing </a:t>
            </a: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Budget</a:t>
            </a: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 and Timeline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212" name="Google Shape;212;g6c3cdd47c6_0_0"/>
          <p:cNvSpPr txBox="1"/>
          <p:nvPr>
            <p:ph idx="1" type="body"/>
          </p:nvPr>
        </p:nvSpPr>
        <p:spPr>
          <a:xfrm>
            <a:off x="1908175" y="950200"/>
            <a:ext cx="7056300" cy="5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Total Ford’s </a:t>
            </a: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Marketing Budget: 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–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$14 billion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Our</a:t>
            </a: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Marketing Budget: 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–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5% of total Mustang Ecoboost Fastback sales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Timeline - Social Media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–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December 10th 2019: Create official accounts on Instagram and Youtube.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–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December 12th 2019: First post on Instagram and Youtube.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–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December 13th 2019 - December 31st 2020: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One post per day on Instagram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One video per week on Youtube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Timeline - Traditional Channels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–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January 1st 2020 - December 31st 2020: 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Place two advertisement every month in Auto Magazine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Place three advertisements every month in Newspaper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Place one advertisement every quarter on TV channels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–"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April 2020: 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Attend New York International Auto show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b9a17a697_0_0"/>
          <p:cNvSpPr txBox="1"/>
          <p:nvPr>
            <p:ph type="title"/>
          </p:nvPr>
        </p:nvSpPr>
        <p:spPr>
          <a:xfrm>
            <a:off x="1908175" y="434250"/>
            <a:ext cx="70563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Future Strategy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219" name="Google Shape;219;g7b9a17a697_0_0"/>
          <p:cNvSpPr txBox="1"/>
          <p:nvPr>
            <p:ph idx="1" type="body"/>
          </p:nvPr>
        </p:nvSpPr>
        <p:spPr>
          <a:xfrm>
            <a:off x="1908175" y="1371050"/>
            <a:ext cx="7056300" cy="50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Enter Latin American and </a:t>
            </a: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asian</a:t>
            </a: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markets with hybrid cars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Develop affordable electric cars for us market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Manufacture of new small fuel efficient vehicle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●"/>
            </a:pPr>
            <a:r>
              <a:rPr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Reduce  manufacturing expenses by 15-20%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Conclusion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226" name="Google Shape;226;p18"/>
          <p:cNvSpPr txBox="1"/>
          <p:nvPr>
            <p:ph idx="1" type="body"/>
          </p:nvPr>
        </p:nvSpPr>
        <p:spPr>
          <a:xfrm>
            <a:off x="1908175" y="921451"/>
            <a:ext cx="70563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Our primary marketing </a:t>
            </a: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strategy</a:t>
            </a: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 is to expand our social media presence to be able to increase sales of the </a:t>
            </a:r>
            <a:r>
              <a:rPr lang="en-US" sz="1800">
                <a:solidFill>
                  <a:srgbClr val="262626"/>
                </a:solidFill>
                <a:latin typeface="Comfortaa"/>
                <a:ea typeface="Comfortaa"/>
                <a:cs typeface="Comfortaa"/>
                <a:sym typeface="Comfortaa"/>
              </a:rPr>
              <a:t>2021 Ford Mustang Mach-E electric SUV</a:t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7" name="Google Shape;2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175" y="2230100"/>
            <a:ext cx="7174751" cy="41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126600" y="63400"/>
            <a:ext cx="87993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latin typeface="Calligraffitti"/>
                <a:ea typeface="Calligraffitti"/>
                <a:cs typeface="Calligraffitti"/>
                <a:sym typeface="Calligraffitti"/>
              </a:rPr>
              <a:t>About Ford Motor Company</a:t>
            </a:r>
            <a:endParaRPr sz="3600"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437200" y="1084088"/>
            <a:ext cx="3620400" cy="51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•"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Ford Motor Company is an American automaker that is based out of Detroit.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•"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It was founded by Henry Ford on June 16th, 1903.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omfortaa"/>
              <a:buChar char="•"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Currently, there is about 199,000 employees at Ford worldwide.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•"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The company sells automobiles and commercial vehicles under the Ford brand and most of its luxury cars are sold under the Lincoln brand.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omfortaa"/>
              <a:buChar char="•"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Ford is the third largest automaker in the United States and the fourth largest automaker in the world.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2275" y="1084100"/>
            <a:ext cx="4105275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>
            <p:ph type="title"/>
          </p:nvPr>
        </p:nvSpPr>
        <p:spPr>
          <a:xfrm>
            <a:off x="1908175" y="2229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Automobile Industry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74" name="Google Shape;74;p3"/>
          <p:cNvSpPr txBox="1"/>
          <p:nvPr>
            <p:ph idx="1" type="body"/>
          </p:nvPr>
        </p:nvSpPr>
        <p:spPr>
          <a:xfrm>
            <a:off x="1908175" y="942075"/>
            <a:ext cx="70563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ligraffitti"/>
              <a:buChar char="•"/>
            </a:pPr>
            <a:r>
              <a:rPr lang="en-US" sz="24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Worldwide:</a:t>
            </a:r>
            <a:endParaRPr b="0" sz="1800">
              <a:solidFill>
                <a:srgbClr val="4D4D4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4D4D4D"/>
                </a:solidFill>
                <a:latin typeface="Comfortaa"/>
                <a:ea typeface="Comfortaa"/>
                <a:cs typeface="Comfortaa"/>
                <a:sym typeface="Comfortaa"/>
              </a:rPr>
              <a:t>In 2020, the worldwide automobile sales will reach 102 million units.</a:t>
            </a:r>
            <a:endParaRPr b="0" sz="1400">
              <a:solidFill>
                <a:srgbClr val="4D4D4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00"/>
              <a:buFont typeface="Comfortaa"/>
              <a:buChar char="–"/>
            </a:pPr>
            <a:r>
              <a:rPr b="0" lang="en-US" sz="1400">
                <a:solidFill>
                  <a:srgbClr val="4D4D4D"/>
                </a:solidFill>
                <a:latin typeface="Comfortaa"/>
                <a:ea typeface="Comfortaa"/>
                <a:cs typeface="Comfortaa"/>
                <a:sym typeface="Comfortaa"/>
              </a:rPr>
              <a:t>The largest automobile maker worldwide is Toyota</a:t>
            </a:r>
            <a:r>
              <a:rPr b="0" lang="en-US" sz="1800">
                <a:solidFill>
                  <a:srgbClr val="4D4D4D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sz="1800">
              <a:solidFill>
                <a:srgbClr val="4D4D4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ligraffitti"/>
              <a:buChar char="•"/>
            </a:pPr>
            <a:r>
              <a:rPr lang="en-US" sz="24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U.S.:</a:t>
            </a:r>
            <a:endParaRPr sz="24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4D4D4D"/>
                </a:solidFill>
                <a:latin typeface="Comfortaa"/>
                <a:ea typeface="Comfortaa"/>
                <a:cs typeface="Comfortaa"/>
                <a:sym typeface="Comfortaa"/>
              </a:rPr>
              <a:t>In 2018, the U.S. automobile sales reached 17.2 million units, which is the second largest automobile market worldwide.</a:t>
            </a:r>
            <a:endParaRPr b="0" sz="1400">
              <a:solidFill>
                <a:srgbClr val="4D4D4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4D4D4D"/>
                </a:solidFill>
                <a:latin typeface="Comfortaa"/>
                <a:ea typeface="Comfortaa"/>
                <a:cs typeface="Comfortaa"/>
                <a:sym typeface="Comfortaa"/>
              </a:rPr>
              <a:t>There are currently 293 different car models offered.</a:t>
            </a:r>
            <a:endParaRPr b="0" sz="1400">
              <a:solidFill>
                <a:srgbClr val="4D4D4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Currently,</a:t>
            </a:r>
            <a:r>
              <a:rPr b="0" lang="en-US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Toyota Rav4 is the best selling vehicle.</a:t>
            </a:r>
            <a:endParaRPr b="0"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Ford’s top seller is it’s Ford F-150 pickup truck.</a:t>
            </a:r>
            <a:endParaRPr b="0"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•"/>
            </a:pPr>
            <a:r>
              <a:rPr b="0" lang="en-US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448,398 </a:t>
            </a:r>
            <a:r>
              <a:rPr lang="en-US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</a:t>
            </a:r>
            <a:r>
              <a:rPr b="0" lang="en-US" sz="1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nits were sold. </a:t>
            </a:r>
            <a:endParaRPr b="0" sz="1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5" name="Google Shape;7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551" y="4209775"/>
            <a:ext cx="4837551" cy="23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c297460cc_0_28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4Ps of Marketing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82" name="Google Shape;82;g6c297460cc_0_28"/>
          <p:cNvSpPr txBox="1"/>
          <p:nvPr>
            <p:ph idx="1" type="body"/>
          </p:nvPr>
        </p:nvSpPr>
        <p:spPr>
          <a:xfrm>
            <a:off x="1855425" y="929150"/>
            <a:ext cx="6142200" cy="56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ligraffitti"/>
              <a:buChar char="•"/>
            </a:pPr>
            <a:r>
              <a:rPr lang="en-US" sz="2000">
                <a:solidFill>
                  <a:srgbClr val="000000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Place</a:t>
            </a:r>
            <a:endParaRPr sz="2000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Dealerships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•"/>
            </a:pPr>
            <a:r>
              <a:rPr b="1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Ford Motor Credit Company*</a:t>
            </a:r>
            <a:endParaRPr b="1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•"/>
            </a:pP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11,428 Ford/Lincoln dealerships around the world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•"/>
            </a:pP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About 3,000 in the United States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Auto Parts Stores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Ford's Website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ligraffitti"/>
              <a:buChar char="•"/>
            </a:pPr>
            <a:r>
              <a:rPr lang="en-US" sz="2000">
                <a:solidFill>
                  <a:srgbClr val="000000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Product</a:t>
            </a:r>
            <a:endParaRPr sz="2000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Automobiles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Trucks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Buses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Tractors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Parts/Components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Financial Services / Vehicle Leasing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ligraffitti"/>
              <a:buChar char="•"/>
            </a:pPr>
            <a:r>
              <a:rPr lang="en-US" sz="2000">
                <a:solidFill>
                  <a:srgbClr val="000000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Promotion</a:t>
            </a:r>
            <a:endParaRPr sz="2000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Advertising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•"/>
            </a:pPr>
            <a:r>
              <a:rPr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Mostly television and online advertisements </a:t>
            </a:r>
            <a:endParaRPr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Personal Selling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Direct Selling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Sales Promotions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Public Relations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ligraffitti"/>
              <a:buChar char="•"/>
            </a:pPr>
            <a:r>
              <a:rPr lang="en-US" sz="2000">
                <a:solidFill>
                  <a:srgbClr val="000000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Price</a:t>
            </a:r>
            <a:endParaRPr sz="2000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Market Oriented Pricing Strategy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–"/>
            </a:pPr>
            <a:r>
              <a:rPr b="0" lang="en-US" sz="1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Premium Pricing Strategy</a:t>
            </a:r>
            <a:endParaRPr b="0" sz="1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c297460cc_0_0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SWOT Analysis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89" name="Google Shape;89;g6c297460cc_0_0"/>
          <p:cNvSpPr txBox="1"/>
          <p:nvPr>
            <p:ph idx="1" type="body"/>
          </p:nvPr>
        </p:nvSpPr>
        <p:spPr>
          <a:xfrm>
            <a:off x="1908175" y="908050"/>
            <a:ext cx="70563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ligraffitti"/>
              <a:buChar char="•"/>
            </a:pPr>
            <a:r>
              <a:rPr lang="en-US" sz="24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Strengths</a:t>
            </a:r>
            <a:endParaRPr sz="24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Strong brand image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Global supply chain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Effective innovation process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ligraffitti"/>
              <a:buChar char="•"/>
            </a:pPr>
            <a:r>
              <a:rPr lang="en-US" sz="24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Weaknesses</a:t>
            </a:r>
            <a:endParaRPr sz="24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Limited global production network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Higher costs compared to competitors 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Slow innovation processes 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ligraffitti"/>
              <a:buChar char="•"/>
            </a:pPr>
            <a:r>
              <a:rPr lang="en-US" sz="24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Opportunities</a:t>
            </a:r>
            <a:endParaRPr sz="24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Global expansion through market penetration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Product development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Cost reduction through strategic supply chain management 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ligraffitti"/>
              <a:buChar char="•"/>
            </a:pPr>
            <a:r>
              <a:rPr lang="en-US" sz="24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Threats</a:t>
            </a:r>
            <a:endParaRPr sz="24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Competitive rivalry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High tech firms 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–"/>
            </a:pPr>
            <a:r>
              <a:rPr b="0" lang="en-US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Fluctuating oil prices</a:t>
            </a:r>
            <a:endParaRPr b="0"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c297460cc_0_16"/>
          <p:cNvSpPr txBox="1"/>
          <p:nvPr>
            <p:ph type="title"/>
          </p:nvPr>
        </p:nvSpPr>
        <p:spPr>
          <a:xfrm>
            <a:off x="1908175" y="0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Porter’s 5 Forces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96" name="Google Shape;96;g6c297460cc_0_16"/>
          <p:cNvSpPr txBox="1"/>
          <p:nvPr>
            <p:ph idx="1" type="body"/>
          </p:nvPr>
        </p:nvSpPr>
        <p:spPr>
          <a:xfrm>
            <a:off x="1858925" y="777425"/>
            <a:ext cx="70563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Threat of New Entry - </a:t>
            </a:r>
            <a:r>
              <a:rPr b="1" lang="en-US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Low</a:t>
            </a:r>
            <a:endParaRPr b="1" sz="18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High capital costs</a:t>
            </a:r>
            <a:endParaRPr sz="1300"/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High costs of brand development</a:t>
            </a:r>
            <a:endParaRPr sz="1300"/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Difficult entering into established industry</a:t>
            </a:r>
            <a:endParaRPr sz="13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Competitive Rivalry - </a:t>
            </a:r>
            <a:r>
              <a:rPr b="1" lang="en-US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High</a:t>
            </a:r>
            <a:endParaRPr b="1" sz="18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Compete against top companies that aggressively innovate their products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High exit barriers</a:t>
            </a:r>
            <a:endParaRPr sz="1300"/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Numerous competitors</a:t>
            </a:r>
            <a:endParaRPr sz="13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Buyer Power – </a:t>
            </a:r>
            <a:r>
              <a:rPr b="1" lang="en-US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Relatively High</a:t>
            </a:r>
            <a:endParaRPr b="1" sz="18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High level of customer preferences</a:t>
            </a:r>
            <a:endParaRPr sz="1300"/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Low switching costs</a:t>
            </a:r>
            <a:endParaRPr sz="1300"/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Customer make long term purchase</a:t>
            </a:r>
            <a:endParaRPr sz="13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Supplier Power -  </a:t>
            </a:r>
            <a:r>
              <a:rPr b="1" lang="en-US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Relatively Low</a:t>
            </a:r>
            <a:endParaRPr b="1" sz="18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Large number of suppliers</a:t>
            </a:r>
            <a:endParaRPr sz="1300"/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Inputs are standardized</a:t>
            </a:r>
            <a:endParaRPr sz="1300"/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Easily switch between suppliers</a:t>
            </a:r>
            <a:endParaRPr sz="1300"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Threat of Substitution - </a:t>
            </a:r>
            <a:r>
              <a:rPr b="1" lang="en-US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Low</a:t>
            </a:r>
            <a:endParaRPr b="1" sz="18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Considerable substitutes are not available in certain area</a:t>
            </a:r>
            <a:endParaRPr sz="1300"/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Customers loyalty</a:t>
            </a:r>
            <a:endParaRPr sz="1300"/>
          </a:p>
          <a:p>
            <a:pPr indent="-311150" lvl="0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ligraffitti"/>
              <a:buChar char="•"/>
            </a:pPr>
            <a:r>
              <a:rPr lang="en-US" sz="1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Customers can’t easily switch due to car loans</a:t>
            </a:r>
            <a:endParaRPr sz="1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c297460cc_0_34"/>
          <p:cNvSpPr txBox="1"/>
          <p:nvPr/>
        </p:nvSpPr>
        <p:spPr>
          <a:xfrm>
            <a:off x="5493200" y="3772425"/>
            <a:ext cx="3552900" cy="289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Dogs</a:t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03" name="Google Shape;103;g6c297460cc_0_34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BCG Matrix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04" name="Google Shape;104;g6c297460cc_0_34"/>
          <p:cNvSpPr txBox="1"/>
          <p:nvPr/>
        </p:nvSpPr>
        <p:spPr>
          <a:xfrm>
            <a:off x="1849225" y="948500"/>
            <a:ext cx="3552900" cy="271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Stars</a:t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05" name="Google Shape;105;g6c297460cc_0_34"/>
          <p:cNvSpPr txBox="1"/>
          <p:nvPr/>
        </p:nvSpPr>
        <p:spPr>
          <a:xfrm>
            <a:off x="1849225" y="3772425"/>
            <a:ext cx="3552900" cy="289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Cash Cows</a:t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06" name="Google Shape;106;g6c297460cc_0_34"/>
          <p:cNvSpPr txBox="1"/>
          <p:nvPr/>
        </p:nvSpPr>
        <p:spPr>
          <a:xfrm>
            <a:off x="5493200" y="948500"/>
            <a:ext cx="3552900" cy="271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Question Marks</a:t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pic>
        <p:nvPicPr>
          <p:cNvPr id="107" name="Google Shape;107;g6c297460cc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712" y="1550300"/>
            <a:ext cx="2679915" cy="150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6c297460cc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7126" y="4292025"/>
            <a:ext cx="3305049" cy="18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6c297460cc_0_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5547" y="4367950"/>
            <a:ext cx="2298230" cy="12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6c297460cc_0_34"/>
          <p:cNvPicPr preferRelativeResize="0"/>
          <p:nvPr/>
        </p:nvPicPr>
        <p:blipFill rotWithShape="1">
          <a:blip r:embed="rId7">
            <a:alphaModFix/>
          </a:blip>
          <a:srcRect b="20939" l="13917" r="11616" t="14888"/>
          <a:stretch/>
        </p:blipFill>
        <p:spPr>
          <a:xfrm>
            <a:off x="5719513" y="1550300"/>
            <a:ext cx="3100276" cy="177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6c297460cc_0_34"/>
          <p:cNvPicPr preferRelativeResize="0"/>
          <p:nvPr/>
        </p:nvPicPr>
        <p:blipFill rotWithShape="1">
          <a:blip r:embed="rId8">
            <a:alphaModFix/>
          </a:blip>
          <a:srcRect b="28678" l="0" r="0" t="29485"/>
          <a:stretch/>
        </p:blipFill>
        <p:spPr>
          <a:xfrm>
            <a:off x="3172775" y="5728175"/>
            <a:ext cx="2092175" cy="875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g6c297460cc_0_34"/>
          <p:cNvCxnSpPr/>
          <p:nvPr/>
        </p:nvCxnSpPr>
        <p:spPr>
          <a:xfrm rot="10800000">
            <a:off x="4695150" y="3218075"/>
            <a:ext cx="1800" cy="2510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" name="Google Shape;113;g6c297460cc_0_34"/>
          <p:cNvSpPr txBox="1"/>
          <p:nvPr/>
        </p:nvSpPr>
        <p:spPr>
          <a:xfrm>
            <a:off x="4755968" y="4449538"/>
            <a:ext cx="5721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mfortaa Regular"/>
                <a:ea typeface="Comfortaa Regular"/>
                <a:cs typeface="Comfortaa Regular"/>
                <a:sym typeface="Comfortaa Regular"/>
              </a:rPr>
              <a:t>Our </a:t>
            </a: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mfortaa Regular"/>
                <a:ea typeface="Comfortaa Regular"/>
                <a:cs typeface="Comfortaa Regular"/>
                <a:sym typeface="Comfortaa Regular"/>
              </a:rPr>
              <a:t>Goal</a:t>
            </a:r>
            <a:endParaRPr sz="120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5db89aa6b_0_2"/>
          <p:cNvSpPr txBox="1"/>
          <p:nvPr>
            <p:ph type="title"/>
          </p:nvPr>
        </p:nvSpPr>
        <p:spPr>
          <a:xfrm>
            <a:off x="1908175" y="0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Competitors</a:t>
            </a:r>
            <a:endParaRPr b="1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20" name="Google Shape;120;g75db89aa6b_0_2"/>
          <p:cNvSpPr txBox="1"/>
          <p:nvPr>
            <p:ph idx="1" type="body"/>
          </p:nvPr>
        </p:nvSpPr>
        <p:spPr>
          <a:xfrm>
            <a:off x="1908175" y="719100"/>
            <a:ext cx="70563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Ford Motor Company vs. : </a:t>
            </a:r>
            <a:endParaRPr b="1" sz="2000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1.36 million cars sold last year.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•"/>
            </a:pP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Made 160.3 billion dollars in revenue.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General Motors:</a:t>
            </a:r>
            <a:endParaRPr sz="2000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ligraffitti"/>
              <a:buChar char="-"/>
            </a:pPr>
            <a:r>
              <a:rPr lang="en-US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The largest US automaker with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8.4 million cars sold last year.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-"/>
            </a:pPr>
            <a:r>
              <a:rPr b="0" lang="en-US" sz="1600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Made 147 billion dollars in revenue.</a:t>
            </a:r>
            <a:endParaRPr b="0" sz="16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-"/>
            </a:pPr>
            <a:r>
              <a:rPr lang="en-US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Competitor Car: </a:t>
            </a:r>
            <a:r>
              <a:rPr lang="en-US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Chevrolet</a:t>
            </a:r>
            <a:r>
              <a:rPr lang="en-US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Camaro 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Toyota :</a:t>
            </a:r>
            <a:endParaRPr sz="2000">
              <a:solidFill>
                <a:srgbClr val="000000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ligraffitti"/>
              <a:buChar char="-"/>
            </a:pPr>
            <a:r>
              <a:rPr lang="en-US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The largest global automaker with </a:t>
            </a:r>
            <a:r>
              <a:rPr lang="en-US" sz="1600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9.6 million cars sold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-"/>
            </a:pPr>
            <a:r>
              <a:rPr b="0" lang="en-US" sz="1600">
                <a:solidFill>
                  <a:srgbClr val="00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Made 276.2 billion dollars in revenue.</a:t>
            </a:r>
            <a:endParaRPr b="0" sz="1600">
              <a:solidFill>
                <a:srgbClr val="000000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fortaa"/>
              <a:buChar char="-"/>
            </a:pPr>
            <a:r>
              <a:rPr lang="en-US" sz="1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Competitor Car: Toyota Supra/Toyota 86 </a:t>
            </a:r>
            <a:endParaRPr sz="1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1" name="Google Shape;121;g75db89aa6b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175" y="4173450"/>
            <a:ext cx="3170903" cy="21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75db89aa6b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2450" y="4359900"/>
            <a:ext cx="3482025" cy="17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">
  <a:themeElements>
    <a:clrScheme name="template 13">
      <a:dk1>
        <a:srgbClr val="4D4D4D"/>
      </a:dk1>
      <a:lt1>
        <a:srgbClr val="FFFFFF"/>
      </a:lt1>
      <a:dk2>
        <a:srgbClr val="4D4D4D"/>
      </a:dk2>
      <a:lt2>
        <a:srgbClr val="777777"/>
      </a:lt2>
      <a:accent1>
        <a:srgbClr val="969696"/>
      </a:accent1>
      <a:accent2>
        <a:srgbClr val="C0C0C0"/>
      </a:accent2>
      <a:accent3>
        <a:srgbClr val="FFFFFF"/>
      </a:accent3>
      <a:accent4>
        <a:srgbClr val="404040"/>
      </a:accent4>
      <a:accent5>
        <a:srgbClr val="C9C9C9"/>
      </a:accent5>
      <a:accent6>
        <a:srgbClr val="AEAEAE"/>
      </a:accent6>
      <a:hlink>
        <a:srgbClr val="CC0000"/>
      </a:hlink>
      <a:folHlink>
        <a:srgbClr val="DDDD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Kathy</dc:creator>
</cp:coreProperties>
</file>